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31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41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639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75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81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275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79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78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676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68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02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C31B0-3836-49DF-90B1-274C50D9E289}" type="datetimeFigureOut">
              <a:rPr lang="pt-BR" smtClean="0"/>
              <a:t>11/02/2022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328E1-2366-41BD-8143-B296B1AFB7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32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1" y="525780"/>
            <a:ext cx="6588759" cy="383540"/>
          </a:xfrm>
          <a:custGeom>
            <a:avLst/>
            <a:gdLst/>
            <a:ahLst/>
            <a:cxnLst/>
            <a:rect l="l" t="t" r="r" b="b"/>
            <a:pathLst>
              <a:path w="6588759" h="383540">
                <a:moveTo>
                  <a:pt x="0" y="383540"/>
                </a:moveTo>
                <a:lnTo>
                  <a:pt x="6588759" y="383540"/>
                </a:lnTo>
                <a:lnTo>
                  <a:pt x="6588759" y="0"/>
                </a:lnTo>
                <a:lnTo>
                  <a:pt x="0" y="0"/>
                </a:lnTo>
                <a:lnTo>
                  <a:pt x="0" y="38354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76880" y="457448"/>
            <a:ext cx="3980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001" y="254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06077" y="-48372"/>
            <a:ext cx="6414321" cy="99770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Relatório</a:t>
            </a:r>
            <a:r>
              <a:rPr sz="3200" spc="-60" dirty="0"/>
              <a:t> </a:t>
            </a:r>
            <a:r>
              <a:rPr sz="3200" spc="-10" dirty="0"/>
              <a:t>Detalhado</a:t>
            </a:r>
            <a:r>
              <a:rPr sz="3200" spc="5" dirty="0"/>
              <a:t> </a:t>
            </a:r>
            <a:r>
              <a:rPr sz="3200" dirty="0"/>
              <a:t>-</a:t>
            </a:r>
            <a:r>
              <a:rPr sz="3200" spc="5" dirty="0"/>
              <a:t> </a:t>
            </a:r>
            <a:r>
              <a:rPr lang="pt-BR" sz="3200" spc="5" dirty="0"/>
              <a:t>3</a:t>
            </a:r>
            <a:r>
              <a:rPr sz="3200" dirty="0" smtClean="0"/>
              <a:t>º </a:t>
            </a:r>
            <a:r>
              <a:rPr sz="3200" spc="-5" dirty="0"/>
              <a:t>Quadrimestre</a:t>
            </a:r>
            <a:r>
              <a:rPr sz="3200" spc="-15" dirty="0"/>
              <a:t> </a:t>
            </a:r>
            <a:r>
              <a:rPr sz="3200" dirty="0"/>
              <a:t>2021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064063" y="919544"/>
            <a:ext cx="2108835" cy="607695"/>
            <a:chOff x="558800" y="830580"/>
            <a:chExt cx="2108835" cy="60769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8800" y="858507"/>
              <a:ext cx="2108708" cy="488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459" y="830580"/>
              <a:ext cx="1450848" cy="6075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43889" y="923290"/>
              <a:ext cx="1943100" cy="322580"/>
            </a:xfrm>
            <a:custGeom>
              <a:avLst/>
              <a:gdLst/>
              <a:ahLst/>
              <a:cxnLst/>
              <a:rect l="l" t="t" r="r" b="b"/>
              <a:pathLst>
                <a:path w="1943100" h="322580">
                  <a:moveTo>
                    <a:pt x="1889378" y="0"/>
                  </a:moveTo>
                  <a:lnTo>
                    <a:pt x="53759" y="0"/>
                  </a:lnTo>
                  <a:lnTo>
                    <a:pt x="32832" y="4232"/>
                  </a:lnTo>
                  <a:lnTo>
                    <a:pt x="15744" y="15763"/>
                  </a:lnTo>
                  <a:lnTo>
                    <a:pt x="4224" y="32843"/>
                  </a:lnTo>
                  <a:lnTo>
                    <a:pt x="0" y="53721"/>
                  </a:lnTo>
                  <a:lnTo>
                    <a:pt x="0" y="268859"/>
                  </a:lnTo>
                  <a:lnTo>
                    <a:pt x="4224" y="289736"/>
                  </a:lnTo>
                  <a:lnTo>
                    <a:pt x="15744" y="306816"/>
                  </a:lnTo>
                  <a:lnTo>
                    <a:pt x="32832" y="318347"/>
                  </a:lnTo>
                  <a:lnTo>
                    <a:pt x="53759" y="322580"/>
                  </a:lnTo>
                  <a:lnTo>
                    <a:pt x="1889378" y="322580"/>
                  </a:lnTo>
                  <a:lnTo>
                    <a:pt x="1910256" y="318347"/>
                  </a:lnTo>
                  <a:lnTo>
                    <a:pt x="1927336" y="306816"/>
                  </a:lnTo>
                  <a:lnTo>
                    <a:pt x="1938867" y="289736"/>
                  </a:lnTo>
                  <a:lnTo>
                    <a:pt x="1943100" y="268859"/>
                  </a:lnTo>
                  <a:lnTo>
                    <a:pt x="1943100" y="53721"/>
                  </a:lnTo>
                  <a:lnTo>
                    <a:pt x="1938867" y="32843"/>
                  </a:lnTo>
                  <a:lnTo>
                    <a:pt x="1927336" y="15763"/>
                  </a:lnTo>
                  <a:lnTo>
                    <a:pt x="1910256" y="4232"/>
                  </a:lnTo>
                  <a:lnTo>
                    <a:pt x="1889378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3889" y="923290"/>
              <a:ext cx="1943100" cy="322580"/>
            </a:xfrm>
            <a:custGeom>
              <a:avLst/>
              <a:gdLst/>
              <a:ahLst/>
              <a:cxnLst/>
              <a:rect l="l" t="t" r="r" b="b"/>
              <a:pathLst>
                <a:path w="1943100" h="322580">
                  <a:moveTo>
                    <a:pt x="0" y="53721"/>
                  </a:moveTo>
                  <a:lnTo>
                    <a:pt x="4224" y="32843"/>
                  </a:lnTo>
                  <a:lnTo>
                    <a:pt x="15744" y="15763"/>
                  </a:lnTo>
                  <a:lnTo>
                    <a:pt x="32832" y="4232"/>
                  </a:lnTo>
                  <a:lnTo>
                    <a:pt x="53759" y="0"/>
                  </a:lnTo>
                  <a:lnTo>
                    <a:pt x="1889378" y="0"/>
                  </a:lnTo>
                  <a:lnTo>
                    <a:pt x="1910256" y="4232"/>
                  </a:lnTo>
                  <a:lnTo>
                    <a:pt x="1927336" y="15763"/>
                  </a:lnTo>
                  <a:lnTo>
                    <a:pt x="1938867" y="32843"/>
                  </a:lnTo>
                  <a:lnTo>
                    <a:pt x="1943100" y="53721"/>
                  </a:lnTo>
                  <a:lnTo>
                    <a:pt x="1943100" y="268859"/>
                  </a:lnTo>
                  <a:lnTo>
                    <a:pt x="1938867" y="289736"/>
                  </a:lnTo>
                  <a:lnTo>
                    <a:pt x="1927336" y="306816"/>
                  </a:lnTo>
                  <a:lnTo>
                    <a:pt x="1910256" y="318347"/>
                  </a:lnTo>
                  <a:lnTo>
                    <a:pt x="1889378" y="322580"/>
                  </a:lnTo>
                  <a:lnTo>
                    <a:pt x="53759" y="322580"/>
                  </a:lnTo>
                  <a:lnTo>
                    <a:pt x="32832" y="318347"/>
                  </a:lnTo>
                  <a:lnTo>
                    <a:pt x="15744" y="306816"/>
                  </a:lnTo>
                  <a:lnTo>
                    <a:pt x="4224" y="289736"/>
                  </a:lnTo>
                  <a:lnTo>
                    <a:pt x="0" y="268859"/>
                  </a:lnTo>
                  <a:lnTo>
                    <a:pt x="0" y="53721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580571" y="1010138"/>
            <a:ext cx="10731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0" dirty="0">
                <a:latin typeface="Calibri"/>
                <a:cs typeface="Calibri"/>
              </a:rPr>
              <a:t>ZOONOSES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85680" y="957581"/>
            <a:ext cx="3693160" cy="607695"/>
            <a:chOff x="4361680" y="957580"/>
            <a:chExt cx="3693160" cy="60769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1680" y="1001285"/>
              <a:ext cx="3692666" cy="4566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1980" y="957580"/>
              <a:ext cx="3589528" cy="60756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428490" y="1047750"/>
              <a:ext cx="3563620" cy="327660"/>
            </a:xfrm>
            <a:custGeom>
              <a:avLst/>
              <a:gdLst/>
              <a:ahLst/>
              <a:cxnLst/>
              <a:rect l="l" t="t" r="r" b="b"/>
              <a:pathLst>
                <a:path w="3563620" h="327659">
                  <a:moveTo>
                    <a:pt x="3509010" y="0"/>
                  </a:moveTo>
                  <a:lnTo>
                    <a:pt x="54610" y="0"/>
                  </a:lnTo>
                  <a:lnTo>
                    <a:pt x="33379" y="4300"/>
                  </a:lnTo>
                  <a:lnTo>
                    <a:pt x="16017" y="16017"/>
                  </a:lnTo>
                  <a:lnTo>
                    <a:pt x="4300" y="33379"/>
                  </a:lnTo>
                  <a:lnTo>
                    <a:pt x="0" y="54610"/>
                  </a:lnTo>
                  <a:lnTo>
                    <a:pt x="0" y="273050"/>
                  </a:lnTo>
                  <a:lnTo>
                    <a:pt x="4300" y="294280"/>
                  </a:lnTo>
                  <a:lnTo>
                    <a:pt x="16017" y="311642"/>
                  </a:lnTo>
                  <a:lnTo>
                    <a:pt x="33379" y="323359"/>
                  </a:lnTo>
                  <a:lnTo>
                    <a:pt x="54610" y="327660"/>
                  </a:lnTo>
                  <a:lnTo>
                    <a:pt x="3509010" y="327660"/>
                  </a:lnTo>
                  <a:lnTo>
                    <a:pt x="3530240" y="323359"/>
                  </a:lnTo>
                  <a:lnTo>
                    <a:pt x="3547602" y="311642"/>
                  </a:lnTo>
                  <a:lnTo>
                    <a:pt x="3559319" y="294280"/>
                  </a:lnTo>
                  <a:lnTo>
                    <a:pt x="3563619" y="273050"/>
                  </a:lnTo>
                  <a:lnTo>
                    <a:pt x="3563619" y="54610"/>
                  </a:lnTo>
                  <a:lnTo>
                    <a:pt x="3559319" y="33379"/>
                  </a:lnTo>
                  <a:lnTo>
                    <a:pt x="3547602" y="16017"/>
                  </a:lnTo>
                  <a:lnTo>
                    <a:pt x="3530240" y="4300"/>
                  </a:lnTo>
                  <a:lnTo>
                    <a:pt x="3509010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28490" y="1047750"/>
              <a:ext cx="3563620" cy="327660"/>
            </a:xfrm>
            <a:custGeom>
              <a:avLst/>
              <a:gdLst/>
              <a:ahLst/>
              <a:cxnLst/>
              <a:rect l="l" t="t" r="r" b="b"/>
              <a:pathLst>
                <a:path w="3563620" h="327659">
                  <a:moveTo>
                    <a:pt x="0" y="54610"/>
                  </a:moveTo>
                  <a:lnTo>
                    <a:pt x="4300" y="33379"/>
                  </a:lnTo>
                  <a:lnTo>
                    <a:pt x="16017" y="16017"/>
                  </a:lnTo>
                  <a:lnTo>
                    <a:pt x="33379" y="4300"/>
                  </a:lnTo>
                  <a:lnTo>
                    <a:pt x="54610" y="0"/>
                  </a:lnTo>
                  <a:lnTo>
                    <a:pt x="3509010" y="0"/>
                  </a:lnTo>
                  <a:lnTo>
                    <a:pt x="3530240" y="4300"/>
                  </a:lnTo>
                  <a:lnTo>
                    <a:pt x="3547602" y="16017"/>
                  </a:lnTo>
                  <a:lnTo>
                    <a:pt x="3559319" y="33379"/>
                  </a:lnTo>
                  <a:lnTo>
                    <a:pt x="3563619" y="54610"/>
                  </a:lnTo>
                  <a:lnTo>
                    <a:pt x="3563619" y="273050"/>
                  </a:lnTo>
                  <a:lnTo>
                    <a:pt x="3559319" y="294280"/>
                  </a:lnTo>
                  <a:lnTo>
                    <a:pt x="3547602" y="311642"/>
                  </a:lnTo>
                  <a:lnTo>
                    <a:pt x="3530240" y="323359"/>
                  </a:lnTo>
                  <a:lnTo>
                    <a:pt x="3509010" y="327660"/>
                  </a:lnTo>
                  <a:lnTo>
                    <a:pt x="54610" y="327660"/>
                  </a:lnTo>
                  <a:lnTo>
                    <a:pt x="33379" y="323359"/>
                  </a:lnTo>
                  <a:lnTo>
                    <a:pt x="16017" y="311642"/>
                  </a:lnTo>
                  <a:lnTo>
                    <a:pt x="4300" y="294280"/>
                  </a:lnTo>
                  <a:lnTo>
                    <a:pt x="0" y="273050"/>
                  </a:lnTo>
                  <a:lnTo>
                    <a:pt x="0" y="5461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126734" y="1045209"/>
            <a:ext cx="3211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Calibri"/>
                <a:cs typeface="Calibri"/>
              </a:rPr>
              <a:t>CEREST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VIGILÂNCIA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AMBIENTAL</a:t>
            </a:r>
            <a:endParaRPr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019934" y="1321435"/>
            <a:ext cx="2602230" cy="615950"/>
            <a:chOff x="495934" y="1321435"/>
            <a:chExt cx="2602230" cy="615950"/>
          </a:xfrm>
        </p:grpSpPr>
        <p:sp>
          <p:nvSpPr>
            <p:cNvPr id="19" name="object 19"/>
            <p:cNvSpPr/>
            <p:nvPr/>
          </p:nvSpPr>
          <p:spPr>
            <a:xfrm>
              <a:off x="505459" y="1330960"/>
              <a:ext cx="2583180" cy="596900"/>
            </a:xfrm>
            <a:custGeom>
              <a:avLst/>
              <a:gdLst/>
              <a:ahLst/>
              <a:cxnLst/>
              <a:rect l="l" t="t" r="r" b="b"/>
              <a:pathLst>
                <a:path w="2583180" h="596900">
                  <a:moveTo>
                    <a:pt x="2483739" y="0"/>
                  </a:moveTo>
                  <a:lnTo>
                    <a:pt x="99479" y="0"/>
                  </a:lnTo>
                  <a:lnTo>
                    <a:pt x="60757" y="7822"/>
                  </a:lnTo>
                  <a:lnTo>
                    <a:pt x="29136" y="29146"/>
                  </a:lnTo>
                  <a:lnTo>
                    <a:pt x="7817" y="60757"/>
                  </a:lnTo>
                  <a:lnTo>
                    <a:pt x="0" y="99440"/>
                  </a:lnTo>
                  <a:lnTo>
                    <a:pt x="0" y="497459"/>
                  </a:lnTo>
                  <a:lnTo>
                    <a:pt x="7817" y="536142"/>
                  </a:lnTo>
                  <a:lnTo>
                    <a:pt x="29136" y="567753"/>
                  </a:lnTo>
                  <a:lnTo>
                    <a:pt x="60757" y="589077"/>
                  </a:lnTo>
                  <a:lnTo>
                    <a:pt x="99479" y="596900"/>
                  </a:lnTo>
                  <a:lnTo>
                    <a:pt x="2483739" y="596900"/>
                  </a:lnTo>
                  <a:lnTo>
                    <a:pt x="2522422" y="589077"/>
                  </a:lnTo>
                  <a:lnTo>
                    <a:pt x="2554033" y="567753"/>
                  </a:lnTo>
                  <a:lnTo>
                    <a:pt x="2575357" y="536142"/>
                  </a:lnTo>
                  <a:lnTo>
                    <a:pt x="2583179" y="497459"/>
                  </a:lnTo>
                  <a:lnTo>
                    <a:pt x="2583179" y="99440"/>
                  </a:lnTo>
                  <a:lnTo>
                    <a:pt x="2575357" y="60757"/>
                  </a:lnTo>
                  <a:lnTo>
                    <a:pt x="2554033" y="29146"/>
                  </a:lnTo>
                  <a:lnTo>
                    <a:pt x="2522422" y="7822"/>
                  </a:lnTo>
                  <a:lnTo>
                    <a:pt x="24837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5459" y="1330960"/>
              <a:ext cx="2583180" cy="596900"/>
            </a:xfrm>
            <a:custGeom>
              <a:avLst/>
              <a:gdLst/>
              <a:ahLst/>
              <a:cxnLst/>
              <a:rect l="l" t="t" r="r" b="b"/>
              <a:pathLst>
                <a:path w="2583180" h="596900">
                  <a:moveTo>
                    <a:pt x="0" y="99440"/>
                  </a:moveTo>
                  <a:lnTo>
                    <a:pt x="7817" y="60757"/>
                  </a:lnTo>
                  <a:lnTo>
                    <a:pt x="29136" y="29146"/>
                  </a:lnTo>
                  <a:lnTo>
                    <a:pt x="60757" y="7822"/>
                  </a:lnTo>
                  <a:lnTo>
                    <a:pt x="99479" y="0"/>
                  </a:lnTo>
                  <a:lnTo>
                    <a:pt x="2483739" y="0"/>
                  </a:lnTo>
                  <a:lnTo>
                    <a:pt x="2522422" y="7822"/>
                  </a:lnTo>
                  <a:lnTo>
                    <a:pt x="2554033" y="29146"/>
                  </a:lnTo>
                  <a:lnTo>
                    <a:pt x="2575357" y="60757"/>
                  </a:lnTo>
                  <a:lnTo>
                    <a:pt x="2583179" y="99440"/>
                  </a:lnTo>
                  <a:lnTo>
                    <a:pt x="2583179" y="497459"/>
                  </a:lnTo>
                  <a:lnTo>
                    <a:pt x="2575357" y="536142"/>
                  </a:lnTo>
                  <a:lnTo>
                    <a:pt x="2554033" y="567753"/>
                  </a:lnTo>
                  <a:lnTo>
                    <a:pt x="2522422" y="589077"/>
                  </a:lnTo>
                  <a:lnTo>
                    <a:pt x="2483739" y="596900"/>
                  </a:lnTo>
                  <a:lnTo>
                    <a:pt x="99479" y="596900"/>
                  </a:lnTo>
                  <a:lnTo>
                    <a:pt x="60757" y="589077"/>
                  </a:lnTo>
                  <a:lnTo>
                    <a:pt x="29136" y="567753"/>
                  </a:lnTo>
                  <a:lnTo>
                    <a:pt x="7817" y="536142"/>
                  </a:lnTo>
                  <a:lnTo>
                    <a:pt x="0" y="497459"/>
                  </a:lnTo>
                  <a:lnTo>
                    <a:pt x="0" y="99440"/>
                  </a:lnTo>
                  <a:close/>
                </a:path>
              </a:pathLst>
            </a:custGeom>
            <a:ln w="19050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05392" y="1393507"/>
            <a:ext cx="163322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ADOÇÃO</a:t>
            </a:r>
            <a:r>
              <a:rPr sz="1400" b="1" spc="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DE</a:t>
            </a:r>
            <a:r>
              <a:rPr sz="1400" b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ANIMAIS</a:t>
            </a:r>
            <a:endParaRPr sz="1400" dirty="0">
              <a:latin typeface="Calibri"/>
              <a:cs typeface="Calibri"/>
            </a:endParaRPr>
          </a:p>
          <a:p>
            <a:pPr marL="1270" algn="ctr">
              <a:spcBef>
                <a:spcPts val="5"/>
              </a:spcBef>
            </a:pPr>
            <a:r>
              <a:rPr lang="pt-BR" sz="1400" b="1" spc="-25" dirty="0">
                <a:latin typeface="Calibri"/>
                <a:cs typeface="Calibri"/>
              </a:rPr>
              <a:t>10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animais</a:t>
            </a: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5167377" y="1539876"/>
          <a:ext cx="5333999" cy="41782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9235"/>
                <a:gridCol w="719454"/>
                <a:gridCol w="575310"/>
              </a:tblGrid>
              <a:tr h="2794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Desenvolvidas</a:t>
                      </a:r>
                      <a:endParaRPr sz="1300" dirty="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3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Quadrimestre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8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2021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17804">
                <a:tc>
                  <a:txBody>
                    <a:bodyPr/>
                    <a:lstStyle/>
                    <a:p>
                      <a:pPr marL="7620">
                        <a:lnSpc>
                          <a:spcPts val="13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 ambiente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7620">
                        <a:lnSpc>
                          <a:spcPts val="125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sanitárias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Vigilância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 Ambiental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solidFill>
                      <a:srgbClr val="FFF1CC"/>
                    </a:solidFill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marL="7620">
                        <a:lnSpc>
                          <a:spcPts val="1300"/>
                        </a:lnSpc>
                      </a:pP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ç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õe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te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ndi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1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uni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ip</a:t>
                      </a:r>
                      <a:r>
                        <a:rPr sz="11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º</a:t>
                      </a:r>
                      <a:r>
                        <a:rPr sz="11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21114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“Covid-19”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solidFill>
                      <a:srgbClr val="FFF1CC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7620">
                        <a:lnSpc>
                          <a:spcPts val="118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Licenças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Sanitárias em Vigilância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Ambiental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86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339090">
                <a:tc>
                  <a:txBody>
                    <a:bodyPr/>
                    <a:lstStyle/>
                    <a:p>
                      <a:pPr marL="7620">
                        <a:lnSpc>
                          <a:spcPts val="124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Atendimentos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 do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Trabalhador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(médico,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psicológico,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enfermagem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assistência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social)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556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solidFill>
                      <a:srgbClr val="FFF1CC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7620">
                        <a:lnSpc>
                          <a:spcPts val="126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Notificação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investigação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dos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acidentes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fatais*(</a:t>
                      </a:r>
                      <a:r>
                        <a:rPr sz="1125" spc="-7" baseline="33333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F1CC"/>
                    </a:solidFill>
                  </a:tcPr>
                </a:tc>
              </a:tr>
              <a:tr h="335915">
                <a:tc>
                  <a:txBody>
                    <a:bodyPr/>
                    <a:lstStyle/>
                    <a:p>
                      <a:pPr marL="762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Nº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participantes em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atividades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educativas da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Vigilância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Saúde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Ambiental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7310" marB="0">
                    <a:solidFill>
                      <a:srgbClr val="FFF1CC"/>
                    </a:solidFil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7620">
                        <a:lnSpc>
                          <a:spcPts val="127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Notificação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investigação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acidentes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com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menores(</a:t>
                      </a:r>
                      <a:r>
                        <a:rPr sz="1125" baseline="33333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solidFill>
                      <a:srgbClr val="FFF1CC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7620" marR="95885">
                        <a:lnSpc>
                          <a:spcPts val="132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Digitação de notificação de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acidentes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doenças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(CAT, RAAT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 SINAM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SENTINELA)**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1.419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017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1.682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solidFill>
                      <a:srgbClr val="FFF1CC"/>
                    </a:solidFill>
                  </a:tcPr>
                </a:tc>
              </a:tr>
              <a:tr h="22606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Notificação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investigação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agravos em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trabalhadores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***(</a:t>
                      </a:r>
                      <a:r>
                        <a:rPr sz="1125" baseline="33333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230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689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solidFill>
                      <a:srgbClr val="FFF1CC"/>
                    </a:solidFill>
                  </a:tcPr>
                </a:tc>
              </a:tr>
              <a:tr h="208915">
                <a:tc>
                  <a:txBody>
                    <a:bodyPr/>
                    <a:lstStyle/>
                    <a:p>
                      <a:pPr marL="7620">
                        <a:lnSpc>
                          <a:spcPts val="126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Análises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água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b="1" spc="5" dirty="0">
                          <a:latin typeface="Calibri"/>
                          <a:cs typeface="Calibri"/>
                        </a:rPr>
                        <a:t>300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310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758190">
                <a:tc gridSpan="3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Divisão de Saúde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do Trabalhador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Meio Ambiente.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Todos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investigados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>
                          <a:latin typeface="Calibri"/>
                          <a:cs typeface="Calibri"/>
                        </a:rPr>
                        <a:t>**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Todos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digitados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EpiInfo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.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  <a:p>
                      <a:pPr marL="10160" marR="3200400" indent="22860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***São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os dados atualizados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até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dia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03/05/2021. </a:t>
                      </a:r>
                      <a:r>
                        <a:rPr sz="800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Ocupação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preenchida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é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100%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10160">
                        <a:lnSpc>
                          <a:spcPts val="900"/>
                        </a:lnSpc>
                      </a:pPr>
                      <a:r>
                        <a:rPr sz="800" spc="-1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e: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INAN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T</a:t>
                      </a: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1760220" y="2288539"/>
            <a:ext cx="3096260" cy="1277620"/>
          </a:xfrm>
          <a:custGeom>
            <a:avLst/>
            <a:gdLst/>
            <a:ahLst/>
            <a:cxnLst/>
            <a:rect l="l" t="t" r="r" b="b"/>
            <a:pathLst>
              <a:path w="3096260" h="1277620">
                <a:moveTo>
                  <a:pt x="0" y="212979"/>
                </a:moveTo>
                <a:lnTo>
                  <a:pt x="5624" y="164152"/>
                </a:lnTo>
                <a:lnTo>
                  <a:pt x="21643" y="119326"/>
                </a:lnTo>
                <a:lnTo>
                  <a:pt x="46781" y="79781"/>
                </a:lnTo>
                <a:lnTo>
                  <a:pt x="79758" y="46796"/>
                </a:lnTo>
                <a:lnTo>
                  <a:pt x="119295" y="21651"/>
                </a:lnTo>
                <a:lnTo>
                  <a:pt x="164116" y="5626"/>
                </a:lnTo>
                <a:lnTo>
                  <a:pt x="212940" y="0"/>
                </a:lnTo>
                <a:lnTo>
                  <a:pt x="2883281" y="0"/>
                </a:lnTo>
                <a:lnTo>
                  <a:pt x="2932107" y="5626"/>
                </a:lnTo>
                <a:lnTo>
                  <a:pt x="2976933" y="21651"/>
                </a:lnTo>
                <a:lnTo>
                  <a:pt x="3016478" y="46796"/>
                </a:lnTo>
                <a:lnTo>
                  <a:pt x="3049463" y="79781"/>
                </a:lnTo>
                <a:lnTo>
                  <a:pt x="3074608" y="119326"/>
                </a:lnTo>
                <a:lnTo>
                  <a:pt x="3090633" y="164152"/>
                </a:lnTo>
                <a:lnTo>
                  <a:pt x="3096260" y="212979"/>
                </a:lnTo>
                <a:lnTo>
                  <a:pt x="3096260" y="1064640"/>
                </a:lnTo>
                <a:lnTo>
                  <a:pt x="3090633" y="1113467"/>
                </a:lnTo>
                <a:lnTo>
                  <a:pt x="3074608" y="1158293"/>
                </a:lnTo>
                <a:lnTo>
                  <a:pt x="3049463" y="1197838"/>
                </a:lnTo>
                <a:lnTo>
                  <a:pt x="3016478" y="1230823"/>
                </a:lnTo>
                <a:lnTo>
                  <a:pt x="2976933" y="1255968"/>
                </a:lnTo>
                <a:lnTo>
                  <a:pt x="2932107" y="1271993"/>
                </a:lnTo>
                <a:lnTo>
                  <a:pt x="2883281" y="1277620"/>
                </a:lnTo>
                <a:lnTo>
                  <a:pt x="212940" y="1277620"/>
                </a:lnTo>
                <a:lnTo>
                  <a:pt x="164116" y="1271993"/>
                </a:lnTo>
                <a:lnTo>
                  <a:pt x="119295" y="1255968"/>
                </a:lnTo>
                <a:lnTo>
                  <a:pt x="79758" y="1230823"/>
                </a:lnTo>
                <a:lnTo>
                  <a:pt x="46781" y="1197838"/>
                </a:lnTo>
                <a:lnTo>
                  <a:pt x="21643" y="1158293"/>
                </a:lnTo>
                <a:lnTo>
                  <a:pt x="5624" y="1113467"/>
                </a:lnTo>
                <a:lnTo>
                  <a:pt x="0" y="1064640"/>
                </a:lnTo>
                <a:lnTo>
                  <a:pt x="0" y="212979"/>
                </a:lnTo>
                <a:close/>
              </a:path>
            </a:pathLst>
          </a:custGeom>
          <a:ln w="19049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901825" y="2478024"/>
            <a:ext cx="215011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0085">
              <a:spcBef>
                <a:spcPts val="100"/>
              </a:spcBef>
            </a:pP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AÇÕES EDUCATIVAS</a:t>
            </a:r>
            <a:endParaRPr sz="1400" dirty="0">
              <a:latin typeface="Calibri"/>
              <a:cs typeface="Calibri"/>
            </a:endParaRPr>
          </a:p>
          <a:p>
            <a:pPr marL="299720" indent="-287020"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lang="pt-BR" sz="1400" b="1" spc="-5" dirty="0">
                <a:latin typeface="Calibri"/>
                <a:cs typeface="Calibri"/>
              </a:rPr>
              <a:t>4</a:t>
            </a:r>
            <a:r>
              <a:rPr sz="1400" b="1" spc="-5" dirty="0">
                <a:latin typeface="Calibri"/>
                <a:cs typeface="Calibri"/>
              </a:rPr>
              <a:t>9 </a:t>
            </a:r>
            <a:r>
              <a:rPr sz="1400" spc="-10" dirty="0">
                <a:latin typeface="Calibri"/>
                <a:cs typeface="Calibri"/>
              </a:rPr>
              <a:t>vistorias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orientações</a:t>
            </a:r>
            <a:endParaRPr sz="1400" dirty="0">
              <a:latin typeface="Calibri"/>
              <a:cs typeface="Calibri"/>
            </a:endParaRPr>
          </a:p>
          <a:p>
            <a:pPr marL="299720" indent="-287020"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lang="pt-BR" sz="1400" b="1" spc="-25" dirty="0">
                <a:latin typeface="Calibri"/>
                <a:cs typeface="Calibri"/>
              </a:rPr>
              <a:t>11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palestra</a:t>
            </a:r>
            <a:endParaRPr sz="1400" dirty="0">
              <a:latin typeface="Calibri"/>
              <a:cs typeface="Calibri"/>
            </a:endParaRPr>
          </a:p>
          <a:p>
            <a:pPr marL="299720" indent="-287020"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lang="pt-BR" sz="1400" b="1" spc="5" dirty="0">
                <a:latin typeface="Calibri"/>
                <a:cs typeface="Calibri"/>
              </a:rPr>
              <a:t>4.467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pessoas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orientadas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767840" y="3845559"/>
            <a:ext cx="3096260" cy="1097280"/>
          </a:xfrm>
          <a:custGeom>
            <a:avLst/>
            <a:gdLst/>
            <a:ahLst/>
            <a:cxnLst/>
            <a:rect l="l" t="t" r="r" b="b"/>
            <a:pathLst>
              <a:path w="3096260" h="1097279">
                <a:moveTo>
                  <a:pt x="0" y="182879"/>
                </a:moveTo>
                <a:lnTo>
                  <a:pt x="6532" y="134276"/>
                </a:lnTo>
                <a:lnTo>
                  <a:pt x="24968" y="90593"/>
                </a:lnTo>
                <a:lnTo>
                  <a:pt x="53563" y="53578"/>
                </a:lnTo>
                <a:lnTo>
                  <a:pt x="90576" y="24976"/>
                </a:lnTo>
                <a:lnTo>
                  <a:pt x="134262" y="6535"/>
                </a:lnTo>
                <a:lnTo>
                  <a:pt x="182880" y="0"/>
                </a:lnTo>
                <a:lnTo>
                  <a:pt x="2913380" y="0"/>
                </a:lnTo>
                <a:lnTo>
                  <a:pt x="2961983" y="6535"/>
                </a:lnTo>
                <a:lnTo>
                  <a:pt x="3005666" y="24976"/>
                </a:lnTo>
                <a:lnTo>
                  <a:pt x="3042681" y="53578"/>
                </a:lnTo>
                <a:lnTo>
                  <a:pt x="3071283" y="90593"/>
                </a:lnTo>
                <a:lnTo>
                  <a:pt x="3089724" y="134276"/>
                </a:lnTo>
                <a:lnTo>
                  <a:pt x="3096260" y="182879"/>
                </a:lnTo>
                <a:lnTo>
                  <a:pt x="3096260" y="914400"/>
                </a:lnTo>
                <a:lnTo>
                  <a:pt x="3089724" y="963003"/>
                </a:lnTo>
                <a:lnTo>
                  <a:pt x="3071283" y="1006686"/>
                </a:lnTo>
                <a:lnTo>
                  <a:pt x="3042681" y="1043701"/>
                </a:lnTo>
                <a:lnTo>
                  <a:pt x="3005666" y="1072303"/>
                </a:lnTo>
                <a:lnTo>
                  <a:pt x="2961983" y="1090744"/>
                </a:lnTo>
                <a:lnTo>
                  <a:pt x="2913380" y="1097279"/>
                </a:lnTo>
                <a:lnTo>
                  <a:pt x="182880" y="1097279"/>
                </a:lnTo>
                <a:lnTo>
                  <a:pt x="134262" y="1090744"/>
                </a:lnTo>
                <a:lnTo>
                  <a:pt x="90576" y="1072303"/>
                </a:lnTo>
                <a:lnTo>
                  <a:pt x="53563" y="1043701"/>
                </a:lnTo>
                <a:lnTo>
                  <a:pt x="24968" y="1006686"/>
                </a:lnTo>
                <a:lnTo>
                  <a:pt x="6532" y="963003"/>
                </a:lnTo>
                <a:lnTo>
                  <a:pt x="0" y="914400"/>
                </a:lnTo>
                <a:lnTo>
                  <a:pt x="0" y="182879"/>
                </a:lnTo>
                <a:close/>
              </a:path>
            </a:pathLst>
          </a:custGeom>
          <a:ln w="19050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071369" y="4159631"/>
            <a:ext cx="248793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ESTERILIZAÇÃO DE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CÃES</a:t>
            </a:r>
            <a:r>
              <a:rPr sz="1400" b="1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2D75B6"/>
                </a:solidFill>
                <a:latin typeface="Calibri"/>
                <a:cs typeface="Calibri"/>
              </a:rPr>
              <a:t>E</a:t>
            </a: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GATOS</a:t>
            </a:r>
            <a:r>
              <a:rPr lang="pt-BR" sz="1400" b="1" spc="-5" dirty="0">
                <a:solidFill>
                  <a:srgbClr val="2D75B6"/>
                </a:solidFill>
                <a:latin typeface="Calibri"/>
                <a:cs typeface="Calibri"/>
              </a:rPr>
              <a:t>         CCZ E CASTRA MÓVEL</a:t>
            </a:r>
            <a:endParaRPr sz="1400" dirty="0">
              <a:latin typeface="Calibri"/>
              <a:cs typeface="Calibri"/>
            </a:endParaRPr>
          </a:p>
          <a:p>
            <a:pPr marL="268605"/>
            <a:r>
              <a:rPr sz="1400" b="1" spc="-10" dirty="0">
                <a:latin typeface="Calibri"/>
                <a:cs typeface="Calibri"/>
              </a:rPr>
              <a:t>1.</a:t>
            </a:r>
            <a:r>
              <a:rPr lang="pt-BR" sz="1400" b="1" spc="-10" dirty="0">
                <a:latin typeface="Calibri"/>
                <a:cs typeface="Calibri"/>
              </a:rPr>
              <a:t>586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animais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esterilizados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10982" y="5493642"/>
            <a:ext cx="3622040" cy="861959"/>
          </a:xfrm>
          <a:custGeom>
            <a:avLst/>
            <a:gdLst/>
            <a:ahLst/>
            <a:cxnLst/>
            <a:rect l="l" t="t" r="r" b="b"/>
            <a:pathLst>
              <a:path w="3253740" h="680720">
                <a:moveTo>
                  <a:pt x="0" y="113411"/>
                </a:moveTo>
                <a:lnTo>
                  <a:pt x="8916" y="69276"/>
                </a:lnTo>
                <a:lnTo>
                  <a:pt x="33231" y="33226"/>
                </a:lnTo>
                <a:lnTo>
                  <a:pt x="69292" y="8915"/>
                </a:lnTo>
                <a:lnTo>
                  <a:pt x="113449" y="0"/>
                </a:lnTo>
                <a:lnTo>
                  <a:pt x="3140329" y="0"/>
                </a:lnTo>
                <a:lnTo>
                  <a:pt x="3184463" y="8915"/>
                </a:lnTo>
                <a:lnTo>
                  <a:pt x="3220513" y="33226"/>
                </a:lnTo>
                <a:lnTo>
                  <a:pt x="3244824" y="69276"/>
                </a:lnTo>
                <a:lnTo>
                  <a:pt x="3253740" y="113411"/>
                </a:lnTo>
                <a:lnTo>
                  <a:pt x="3253740" y="567270"/>
                </a:lnTo>
                <a:lnTo>
                  <a:pt x="3244824" y="611427"/>
                </a:lnTo>
                <a:lnTo>
                  <a:pt x="3220513" y="647488"/>
                </a:lnTo>
                <a:lnTo>
                  <a:pt x="3184463" y="671803"/>
                </a:lnTo>
                <a:lnTo>
                  <a:pt x="3140329" y="680720"/>
                </a:lnTo>
                <a:lnTo>
                  <a:pt x="113449" y="680720"/>
                </a:lnTo>
                <a:lnTo>
                  <a:pt x="69292" y="671803"/>
                </a:lnTo>
                <a:lnTo>
                  <a:pt x="33231" y="647488"/>
                </a:lnTo>
                <a:lnTo>
                  <a:pt x="8916" y="611427"/>
                </a:lnTo>
                <a:lnTo>
                  <a:pt x="0" y="567270"/>
                </a:lnTo>
                <a:lnTo>
                  <a:pt x="0" y="113411"/>
                </a:lnTo>
                <a:close/>
              </a:path>
            </a:pathLst>
          </a:custGeom>
          <a:ln w="19049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325369" y="5481003"/>
            <a:ext cx="19812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1400" b="1" spc="-10" dirty="0">
                <a:solidFill>
                  <a:srgbClr val="2D75B6"/>
                </a:solidFill>
                <a:latin typeface="Calibri"/>
                <a:cs typeface="Calibri"/>
              </a:rPr>
              <a:t>VACINAÇÃO </a:t>
            </a:r>
            <a:r>
              <a:rPr sz="1400" b="1" spc="-5" dirty="0">
                <a:solidFill>
                  <a:srgbClr val="2D75B6"/>
                </a:solidFill>
                <a:latin typeface="Calibri"/>
                <a:cs typeface="Calibri"/>
              </a:rPr>
              <a:t>ANTIRRÁBICA</a:t>
            </a:r>
            <a:endParaRPr sz="1400" dirty="0">
              <a:latin typeface="Calibri"/>
              <a:cs typeface="Calibri"/>
            </a:endParaRPr>
          </a:p>
          <a:p>
            <a:pPr marL="2540" algn="ctr"/>
            <a:r>
              <a:rPr lang="pt-BR" sz="1400" b="1" spc="15" dirty="0" smtClean="0">
                <a:latin typeface="Calibri"/>
                <a:cs typeface="Calibri"/>
              </a:rPr>
              <a:t>2.235</a:t>
            </a:r>
            <a:r>
              <a:rPr sz="1400" b="1" spc="15" dirty="0" smtClean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animais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vacinados</a:t>
            </a:r>
            <a:r>
              <a:rPr lang="pt-BR" sz="1400" dirty="0">
                <a:latin typeface="Calibri"/>
                <a:cs typeface="Calibri"/>
              </a:rPr>
              <a:t> no </a:t>
            </a:r>
            <a:r>
              <a:rPr lang="pt-BR" sz="1400" dirty="0" err="1">
                <a:latin typeface="Calibri"/>
                <a:cs typeface="Calibri"/>
              </a:rPr>
              <a:t>ccz</a:t>
            </a:r>
            <a:r>
              <a:rPr lang="pt-BR" sz="1400" dirty="0">
                <a:latin typeface="Calibri"/>
                <a:cs typeface="Calibri"/>
              </a:rPr>
              <a:t> e clínicas articulares </a:t>
            </a:r>
            <a:endParaRPr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500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9175" y="482866"/>
            <a:ext cx="6588759" cy="383540"/>
          </a:xfrm>
          <a:custGeom>
            <a:avLst/>
            <a:gdLst/>
            <a:ahLst/>
            <a:cxnLst/>
            <a:rect l="l" t="t" r="r" b="b"/>
            <a:pathLst>
              <a:path w="6588759" h="383540">
                <a:moveTo>
                  <a:pt x="0" y="383540"/>
                </a:moveTo>
                <a:lnTo>
                  <a:pt x="6588759" y="383540"/>
                </a:lnTo>
                <a:lnTo>
                  <a:pt x="6588759" y="0"/>
                </a:lnTo>
                <a:lnTo>
                  <a:pt x="0" y="0"/>
                </a:lnTo>
                <a:lnTo>
                  <a:pt x="0" y="38354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66587" y="472304"/>
            <a:ext cx="3980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200" b="1" spc="-5" dirty="0">
                <a:latin typeface="Trebuchet MS"/>
                <a:cs typeface="Trebuchet MS"/>
              </a:rPr>
              <a:t>Proteção </a:t>
            </a:r>
            <a:r>
              <a:rPr sz="2200" b="1" dirty="0">
                <a:latin typeface="Trebuchet MS"/>
                <a:cs typeface="Trebuchet MS"/>
              </a:rPr>
              <a:t>à</a:t>
            </a:r>
            <a:r>
              <a:rPr sz="2200" b="1" spc="-5" dirty="0">
                <a:latin typeface="Trebuchet MS"/>
                <a:cs typeface="Trebuchet MS"/>
              </a:rPr>
              <a:t> Saúde</a:t>
            </a:r>
            <a:r>
              <a:rPr sz="2200" b="1" spc="-10" dirty="0">
                <a:latin typeface="Trebuchet MS"/>
                <a:cs typeface="Trebuchet MS"/>
              </a:rPr>
              <a:t> </a:t>
            </a:r>
            <a:r>
              <a:rPr sz="2200" b="1" dirty="0">
                <a:latin typeface="Trebuchet MS"/>
                <a:cs typeface="Trebuchet MS"/>
              </a:rPr>
              <a:t>e</a:t>
            </a:r>
            <a:r>
              <a:rPr sz="2200" b="1" spc="-15" dirty="0">
                <a:latin typeface="Trebuchet MS"/>
                <a:cs typeface="Trebuchet MS"/>
              </a:rPr>
              <a:t> </a:t>
            </a:r>
            <a:r>
              <a:rPr sz="2200" b="1" spc="-10" dirty="0">
                <a:latin typeface="Trebuchet MS"/>
                <a:cs typeface="Trebuchet MS"/>
              </a:rPr>
              <a:t>Vigilâncias</a:t>
            </a:r>
            <a:endParaRPr sz="22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001" y="2540"/>
            <a:ext cx="7401559" cy="523240"/>
          </a:xfrm>
          <a:custGeom>
            <a:avLst/>
            <a:gdLst/>
            <a:ahLst/>
            <a:cxnLst/>
            <a:rect l="l" t="t" r="r" b="b"/>
            <a:pathLst>
              <a:path w="7401559" h="523240">
                <a:moveTo>
                  <a:pt x="7401559" y="0"/>
                </a:moveTo>
                <a:lnTo>
                  <a:pt x="0" y="0"/>
                </a:lnTo>
                <a:lnTo>
                  <a:pt x="0" y="523240"/>
                </a:lnTo>
                <a:lnTo>
                  <a:pt x="7401559" y="523240"/>
                </a:lnTo>
                <a:lnTo>
                  <a:pt x="7401559" y="0"/>
                </a:lnTo>
                <a:close/>
              </a:path>
            </a:pathLst>
          </a:custGeom>
          <a:solidFill>
            <a:srgbClr val="B4C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7216" y="11993"/>
            <a:ext cx="5244252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Relatório</a:t>
            </a:r>
            <a:r>
              <a:rPr sz="3600" spc="-60" dirty="0"/>
              <a:t> </a:t>
            </a:r>
            <a:r>
              <a:rPr sz="3600" spc="-10" dirty="0"/>
              <a:t>Detalhado</a:t>
            </a:r>
            <a:r>
              <a:rPr sz="3600" spc="5" dirty="0"/>
              <a:t> </a:t>
            </a:r>
            <a:r>
              <a:rPr sz="3600" dirty="0"/>
              <a:t>-</a:t>
            </a:r>
            <a:r>
              <a:rPr sz="3600" spc="5" dirty="0"/>
              <a:t> </a:t>
            </a:r>
            <a:r>
              <a:rPr lang="pt-BR" sz="3600" spc="5" dirty="0"/>
              <a:t>3</a:t>
            </a:r>
            <a:r>
              <a:rPr sz="3600" dirty="0" smtClean="0"/>
              <a:t>º </a:t>
            </a:r>
            <a:r>
              <a:rPr sz="3600" spc="-5" dirty="0"/>
              <a:t>Quadrimestre</a:t>
            </a:r>
            <a:r>
              <a:rPr sz="3600" spc="-15" dirty="0"/>
              <a:t> </a:t>
            </a:r>
            <a:r>
              <a:rPr sz="3600" dirty="0"/>
              <a:t>2021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51577" y="1158626"/>
            <a:ext cx="29171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Chikungunya,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Zika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vírus, </a:t>
            </a:r>
            <a:r>
              <a:rPr sz="1400" b="1" spc="-10" dirty="0">
                <a:latin typeface="Calibri"/>
                <a:cs typeface="Calibri"/>
              </a:rPr>
              <a:t>Febre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Amarela</a:t>
            </a:r>
            <a:endParaRPr sz="1400" dirty="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260039"/>
              </p:ext>
            </p:extLst>
          </p:nvPr>
        </p:nvGraphicFramePr>
        <p:xfrm>
          <a:off x="1700529" y="1367920"/>
          <a:ext cx="4636769" cy="18630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2220"/>
                <a:gridCol w="1017905"/>
                <a:gridCol w="720089"/>
                <a:gridCol w="791845"/>
                <a:gridCol w="854710"/>
              </a:tblGrid>
              <a:tr h="191770">
                <a:tc rowSpan="2">
                  <a:txBody>
                    <a:bodyPr/>
                    <a:lstStyle/>
                    <a:p>
                      <a:pPr marL="261620" marR="254000" indent="4064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SITUAÇÃO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543560">
                        <a:lnSpc>
                          <a:spcPts val="141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quadrimestre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52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58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CHIKUNGUNYA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L="168275" marR="156210" indent="4826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ZIKA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IRUS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71120" indent="11874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FEBRE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AMA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DENGUE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</a:tr>
              <a:tr h="255904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Notificados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895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D966"/>
                    </a:solidFill>
                  </a:tcPr>
                </a:tc>
              </a:tr>
              <a:tr h="220979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Descartados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281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solidFill>
                      <a:srgbClr val="FFD966"/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marL="9525">
                        <a:lnSpc>
                          <a:spcPts val="138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Importados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ts val="13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3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18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D966"/>
                    </a:solidFill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9525">
                        <a:lnSpc>
                          <a:spcPts val="131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Autóctones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ts val="129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29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FD966"/>
                    </a:solidFill>
                  </a:tcPr>
                </a:tc>
              </a:tr>
              <a:tr h="172085">
                <a:tc>
                  <a:txBody>
                    <a:bodyPr/>
                    <a:lstStyle/>
                    <a:p>
                      <a:pPr marL="9525">
                        <a:lnSpc>
                          <a:spcPts val="126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Investigação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5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6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</a:tr>
              <a:tr h="25336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Outros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Municípios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E3D5"/>
                    </a:solidFill>
                  </a:tcPr>
                </a:tc>
                <a:tc>
                  <a:txBody>
                    <a:bodyPr/>
                    <a:lstStyle/>
                    <a:p>
                      <a:pPr marR="311785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R="347345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D966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565235" y="3228189"/>
            <a:ext cx="207263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5" dirty="0">
                <a:latin typeface="Calibri"/>
                <a:cs typeface="Calibri"/>
              </a:rPr>
              <a:t>Fonte: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DVE/SBC,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*dados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preliminares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04/05/2021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03539" y="1081498"/>
            <a:ext cx="34842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Imóveis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trabalhados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para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prevenção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da</a:t>
            </a:r>
            <a:r>
              <a:rPr sz="1400" b="1" spc="-1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Dengue</a:t>
            </a:r>
            <a:endParaRPr sz="1400" dirty="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/>
          </p:nvPr>
        </p:nvGraphicFramePr>
        <p:xfrm>
          <a:off x="6718046" y="1298195"/>
          <a:ext cx="3773170" cy="2803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000"/>
                <a:gridCol w="1487170"/>
              </a:tblGrid>
              <a:tr h="196850">
                <a:tc rowSpan="2"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Realizadas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Básica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CCZ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  <a:tabLst>
                          <a:tab pos="1487170" algn="l"/>
                        </a:tabLst>
                      </a:pPr>
                      <a:r>
                        <a:rPr sz="12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</a:t>
                      </a:r>
                      <a:r>
                        <a:rPr sz="1200" b="1" u="sng" spc="10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lang="pt-BR" sz="1200" b="1" u="sng" spc="10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lang="pt-BR" sz="1200" b="1" u="sng" spc="105" baseline="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2</a:t>
                      </a:r>
                      <a:r>
                        <a:rPr sz="1200" b="1" u="sng" spc="-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°</a:t>
                      </a:r>
                      <a:r>
                        <a:rPr sz="1200" b="1" u="sng" spc="-1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QUADRIMESTRE</a:t>
                      </a:r>
                      <a:r>
                        <a:rPr sz="12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2D4"/>
                    </a:solidFill>
                  </a:tcPr>
                </a:tc>
              </a:tr>
              <a:tr h="2609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080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22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marL="11430">
                        <a:lnSpc>
                          <a:spcPts val="1405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Casa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Casa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05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78.532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2D4"/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Bloqueios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casos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suspeitos*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6.056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</a:tr>
              <a:tr h="229870">
                <a:tc gridSpan="2">
                  <a:txBody>
                    <a:bodyPr/>
                    <a:lstStyle/>
                    <a:p>
                      <a:pPr marL="11430">
                        <a:lnSpc>
                          <a:spcPts val="1415"/>
                        </a:lnSpc>
                        <a:spcBef>
                          <a:spcPts val="300"/>
                        </a:spcBef>
                        <a:tabLst>
                          <a:tab pos="3773170" algn="l"/>
                        </a:tabLst>
                      </a:pPr>
                      <a:r>
                        <a:rPr sz="12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2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Realizadas</a:t>
                      </a:r>
                      <a:r>
                        <a:rPr sz="12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CCZ	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AE2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2885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Imóveis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Especiais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9685" marB="0"/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197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solidFill>
                      <a:srgbClr val="FAE2D4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11430">
                        <a:lnSpc>
                          <a:spcPts val="124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Pontos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Estratégicos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24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206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2D4"/>
                    </a:solidFill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11430">
                        <a:lnSpc>
                          <a:spcPts val="119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Focos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19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71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AE2D4"/>
                    </a:solidFill>
                  </a:tcPr>
                </a:tc>
              </a:tr>
              <a:tr h="325120">
                <a:tc>
                  <a:txBody>
                    <a:bodyPr/>
                    <a:lstStyle/>
                    <a:p>
                      <a:pPr marL="11430">
                        <a:lnSpc>
                          <a:spcPts val="119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Larvas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Aedes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aegypti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190"/>
                        </a:lnSpc>
                      </a:pPr>
                      <a:r>
                        <a:rPr lang="pt-BR" sz="1200" dirty="0" smtClean="0">
                          <a:latin typeface="Calibri"/>
                          <a:cs typeface="Calibri"/>
                        </a:rPr>
                        <a:t>362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E2D4"/>
                    </a:solidFill>
                  </a:tcPr>
                </a:tc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1633696" y="3368408"/>
            <a:ext cx="2611120" cy="523875"/>
            <a:chOff x="109696" y="3368407"/>
            <a:chExt cx="2611120" cy="52387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696" y="3368407"/>
              <a:ext cx="2610675" cy="4899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780" y="3390836"/>
              <a:ext cx="2029968" cy="50095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6529" y="3415030"/>
              <a:ext cx="2481580" cy="360680"/>
            </a:xfrm>
            <a:custGeom>
              <a:avLst/>
              <a:gdLst/>
              <a:ahLst/>
              <a:cxnLst/>
              <a:rect l="l" t="t" r="r" b="b"/>
              <a:pathLst>
                <a:path w="2481580" h="360679">
                  <a:moveTo>
                    <a:pt x="2421509" y="0"/>
                  </a:moveTo>
                  <a:lnTo>
                    <a:pt x="60109" y="0"/>
                  </a:lnTo>
                  <a:lnTo>
                    <a:pt x="36711" y="4724"/>
                  </a:lnTo>
                  <a:lnTo>
                    <a:pt x="17605" y="17605"/>
                  </a:lnTo>
                  <a:lnTo>
                    <a:pt x="4723" y="36701"/>
                  </a:lnTo>
                  <a:lnTo>
                    <a:pt x="0" y="60071"/>
                  </a:lnTo>
                  <a:lnTo>
                    <a:pt x="0" y="300609"/>
                  </a:lnTo>
                  <a:lnTo>
                    <a:pt x="4723" y="323978"/>
                  </a:lnTo>
                  <a:lnTo>
                    <a:pt x="17605" y="343074"/>
                  </a:lnTo>
                  <a:lnTo>
                    <a:pt x="36711" y="355955"/>
                  </a:lnTo>
                  <a:lnTo>
                    <a:pt x="60109" y="360680"/>
                  </a:lnTo>
                  <a:lnTo>
                    <a:pt x="2421509" y="360680"/>
                  </a:lnTo>
                  <a:lnTo>
                    <a:pt x="2444878" y="355955"/>
                  </a:lnTo>
                  <a:lnTo>
                    <a:pt x="2463974" y="343074"/>
                  </a:lnTo>
                  <a:lnTo>
                    <a:pt x="2476855" y="323978"/>
                  </a:lnTo>
                  <a:lnTo>
                    <a:pt x="2481580" y="300609"/>
                  </a:lnTo>
                  <a:lnTo>
                    <a:pt x="2481580" y="60071"/>
                  </a:lnTo>
                  <a:lnTo>
                    <a:pt x="2476855" y="36701"/>
                  </a:lnTo>
                  <a:lnTo>
                    <a:pt x="2463974" y="17605"/>
                  </a:lnTo>
                  <a:lnTo>
                    <a:pt x="2444878" y="4724"/>
                  </a:lnTo>
                  <a:lnTo>
                    <a:pt x="2421509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6529" y="3415030"/>
              <a:ext cx="2481580" cy="360680"/>
            </a:xfrm>
            <a:custGeom>
              <a:avLst/>
              <a:gdLst/>
              <a:ahLst/>
              <a:cxnLst/>
              <a:rect l="l" t="t" r="r" b="b"/>
              <a:pathLst>
                <a:path w="2481580" h="360679">
                  <a:moveTo>
                    <a:pt x="0" y="60071"/>
                  </a:moveTo>
                  <a:lnTo>
                    <a:pt x="4723" y="36701"/>
                  </a:lnTo>
                  <a:lnTo>
                    <a:pt x="17605" y="17605"/>
                  </a:lnTo>
                  <a:lnTo>
                    <a:pt x="36711" y="4724"/>
                  </a:lnTo>
                  <a:lnTo>
                    <a:pt x="60109" y="0"/>
                  </a:lnTo>
                  <a:lnTo>
                    <a:pt x="2421509" y="0"/>
                  </a:lnTo>
                  <a:lnTo>
                    <a:pt x="2444878" y="4724"/>
                  </a:lnTo>
                  <a:lnTo>
                    <a:pt x="2463974" y="17605"/>
                  </a:lnTo>
                  <a:lnTo>
                    <a:pt x="2476855" y="36701"/>
                  </a:lnTo>
                  <a:lnTo>
                    <a:pt x="2481580" y="60071"/>
                  </a:lnTo>
                  <a:lnTo>
                    <a:pt x="2481580" y="300609"/>
                  </a:lnTo>
                  <a:lnTo>
                    <a:pt x="2476855" y="323978"/>
                  </a:lnTo>
                  <a:lnTo>
                    <a:pt x="2463974" y="343074"/>
                  </a:lnTo>
                  <a:lnTo>
                    <a:pt x="2444878" y="355955"/>
                  </a:lnTo>
                  <a:lnTo>
                    <a:pt x="2421509" y="360680"/>
                  </a:lnTo>
                  <a:lnTo>
                    <a:pt x="60109" y="360680"/>
                  </a:lnTo>
                  <a:lnTo>
                    <a:pt x="36711" y="355955"/>
                  </a:lnTo>
                  <a:lnTo>
                    <a:pt x="17605" y="343074"/>
                  </a:lnTo>
                  <a:lnTo>
                    <a:pt x="4723" y="323978"/>
                  </a:lnTo>
                  <a:lnTo>
                    <a:pt x="0" y="300609"/>
                  </a:lnTo>
                  <a:lnTo>
                    <a:pt x="0" y="60071"/>
                  </a:lnTo>
                  <a:close/>
                </a:path>
              </a:pathLst>
            </a:custGeom>
            <a:ln w="380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082801" y="3465195"/>
            <a:ext cx="1715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VIGILÂNCIA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SANITÁRIA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760537" y="3930651"/>
          <a:ext cx="5805170" cy="23907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2110"/>
                <a:gridCol w="904875"/>
                <a:gridCol w="718185"/>
              </a:tblGrid>
              <a:tr h="332105">
                <a:tc>
                  <a:txBody>
                    <a:bodyPr/>
                    <a:lstStyle/>
                    <a:p>
                      <a:pPr marL="9525">
                        <a:lnSpc>
                          <a:spcPts val="1430"/>
                        </a:lnSpc>
                        <a:spcBef>
                          <a:spcPts val="1085"/>
                        </a:spcBef>
                      </a:pPr>
                      <a:r>
                        <a:rPr sz="1300" b="1" spc="-5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Desenvolvidas</a:t>
                      </a:r>
                      <a:endParaRPr sz="1300" dirty="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1º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Quadrimestre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1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07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R="162560" algn="r">
                        <a:lnSpc>
                          <a:spcPts val="107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</a:tr>
              <a:tr h="213995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Inspeções sanitárias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1.024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846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98755">
                <a:tc>
                  <a:txBody>
                    <a:bodyPr/>
                    <a:lstStyle/>
                    <a:p>
                      <a:pPr marL="6985">
                        <a:lnSpc>
                          <a:spcPts val="132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Ações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legais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para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controle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risco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saúde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AIF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AIP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217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295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98755">
                <a:tc>
                  <a:txBody>
                    <a:bodyPr/>
                    <a:lstStyle/>
                    <a:p>
                      <a:pPr marL="6985">
                        <a:lnSpc>
                          <a:spcPts val="13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Cadastro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Licenças</a:t>
                      </a:r>
                      <a:r>
                        <a:rPr sz="1200" spc="25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Sanitárias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391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01930">
                <a:tc>
                  <a:txBody>
                    <a:bodyPr/>
                    <a:lstStyle/>
                    <a:p>
                      <a:pPr marL="6985">
                        <a:lnSpc>
                          <a:spcPts val="13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Laudo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técnico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avaliação 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(LTA)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análise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aprovação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155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194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151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86055">
                <a:tc>
                  <a:txBody>
                    <a:bodyPr/>
                    <a:lstStyle/>
                    <a:p>
                      <a:pPr marL="6985">
                        <a:lnSpc>
                          <a:spcPts val="1345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Nº de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participantes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atividades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educativas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(setor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produtivo)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ts val="135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402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ts val="135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estabelecimentos</a:t>
                      </a:r>
                      <a:r>
                        <a:rPr sz="12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livres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tabaco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89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1.296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5104"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Inspeções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Projeto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COVID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19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0489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1.543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499745">
                <a:tc gridSpan="3"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Fonte:</a:t>
                      </a:r>
                      <a:r>
                        <a:rPr sz="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DPSV/VISA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9525" marR="69215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Obs.: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Todos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os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treinamentos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foram</a:t>
                      </a:r>
                      <a:r>
                        <a:rPr sz="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cancelados</a:t>
                      </a:r>
                      <a:r>
                        <a:rPr sz="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partir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09/03/2020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devido</a:t>
                      </a:r>
                      <a:r>
                        <a:rPr sz="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à</a:t>
                      </a:r>
                      <a:r>
                        <a:rPr sz="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pandemia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Covid-19</a:t>
                      </a:r>
                      <a:r>
                        <a:rPr sz="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acordo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com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o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Decreto</a:t>
                      </a:r>
                      <a:r>
                        <a:rPr sz="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Municipal</a:t>
                      </a:r>
                      <a:r>
                        <a:rPr sz="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nº 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21114</a:t>
                      </a:r>
                      <a:r>
                        <a:rPr sz="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22/03/2020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ts val="9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Calibri"/>
                          <a:cs typeface="Calibri"/>
                        </a:rPr>
                        <a:t>Obs: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as ações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relacionadas</a:t>
                      </a:r>
                      <a:r>
                        <a:rPr sz="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aos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estabelecimentos</a:t>
                      </a:r>
                      <a:r>
                        <a:rPr sz="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“livres</a:t>
                      </a:r>
                      <a:r>
                        <a:rPr sz="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tabaco”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estavam</a:t>
                      </a:r>
                      <a:r>
                        <a:rPr sz="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5" dirty="0">
                          <a:latin typeface="Calibri"/>
                          <a:cs typeface="Calibri"/>
                        </a:rPr>
                        <a:t>suspensas até</a:t>
                      </a:r>
                      <a:r>
                        <a:rPr sz="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spc="-10" dirty="0">
                          <a:latin typeface="Calibri"/>
                          <a:cs typeface="Calibri"/>
                        </a:rPr>
                        <a:t>set/2020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5981572" y="4223384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0" y="0"/>
                </a:moveTo>
                <a:lnTo>
                  <a:pt x="1584452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6224375" y="410835"/>
            <a:ext cx="2618104" cy="588931"/>
            <a:chOff x="4488179" y="500380"/>
            <a:chExt cx="2398395" cy="607695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8179" y="510540"/>
              <a:ext cx="2398268" cy="52628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8219" y="500380"/>
              <a:ext cx="1753107" cy="60756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573269" y="575310"/>
              <a:ext cx="2232660" cy="360680"/>
            </a:xfrm>
            <a:custGeom>
              <a:avLst/>
              <a:gdLst/>
              <a:ahLst/>
              <a:cxnLst/>
              <a:rect l="l" t="t" r="r" b="b"/>
              <a:pathLst>
                <a:path w="2232659" h="360680">
                  <a:moveTo>
                    <a:pt x="2172588" y="0"/>
                  </a:moveTo>
                  <a:lnTo>
                    <a:pt x="60070" y="0"/>
                  </a:lnTo>
                  <a:lnTo>
                    <a:pt x="36701" y="4724"/>
                  </a:lnTo>
                  <a:lnTo>
                    <a:pt x="17605" y="17605"/>
                  </a:lnTo>
                  <a:lnTo>
                    <a:pt x="4724" y="36701"/>
                  </a:lnTo>
                  <a:lnTo>
                    <a:pt x="0" y="60070"/>
                  </a:lnTo>
                  <a:lnTo>
                    <a:pt x="0" y="300609"/>
                  </a:lnTo>
                  <a:lnTo>
                    <a:pt x="4724" y="323978"/>
                  </a:lnTo>
                  <a:lnTo>
                    <a:pt x="17605" y="343074"/>
                  </a:lnTo>
                  <a:lnTo>
                    <a:pt x="36701" y="355955"/>
                  </a:lnTo>
                  <a:lnTo>
                    <a:pt x="60070" y="360679"/>
                  </a:lnTo>
                  <a:lnTo>
                    <a:pt x="2172588" y="360679"/>
                  </a:lnTo>
                  <a:lnTo>
                    <a:pt x="2195958" y="355955"/>
                  </a:lnTo>
                  <a:lnTo>
                    <a:pt x="2215054" y="343074"/>
                  </a:lnTo>
                  <a:lnTo>
                    <a:pt x="2227935" y="323978"/>
                  </a:lnTo>
                  <a:lnTo>
                    <a:pt x="2232659" y="300609"/>
                  </a:lnTo>
                  <a:lnTo>
                    <a:pt x="2232659" y="60070"/>
                  </a:lnTo>
                  <a:lnTo>
                    <a:pt x="2227935" y="36701"/>
                  </a:lnTo>
                  <a:lnTo>
                    <a:pt x="2215054" y="17605"/>
                  </a:lnTo>
                  <a:lnTo>
                    <a:pt x="2195958" y="4724"/>
                  </a:lnTo>
                  <a:lnTo>
                    <a:pt x="2172588" y="0"/>
                  </a:lnTo>
                  <a:close/>
                </a:path>
              </a:pathLst>
            </a:custGeom>
            <a:solidFill>
              <a:srgbClr val="FD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73269" y="575310"/>
              <a:ext cx="2232660" cy="360680"/>
            </a:xfrm>
            <a:custGeom>
              <a:avLst/>
              <a:gdLst/>
              <a:ahLst/>
              <a:cxnLst/>
              <a:rect l="l" t="t" r="r" b="b"/>
              <a:pathLst>
                <a:path w="2232659" h="360680">
                  <a:moveTo>
                    <a:pt x="0" y="60070"/>
                  </a:moveTo>
                  <a:lnTo>
                    <a:pt x="4724" y="36701"/>
                  </a:lnTo>
                  <a:lnTo>
                    <a:pt x="17605" y="17605"/>
                  </a:lnTo>
                  <a:lnTo>
                    <a:pt x="36701" y="4724"/>
                  </a:lnTo>
                  <a:lnTo>
                    <a:pt x="60070" y="0"/>
                  </a:lnTo>
                  <a:lnTo>
                    <a:pt x="2172588" y="0"/>
                  </a:lnTo>
                  <a:lnTo>
                    <a:pt x="2195958" y="4724"/>
                  </a:lnTo>
                  <a:lnTo>
                    <a:pt x="2215054" y="17605"/>
                  </a:lnTo>
                  <a:lnTo>
                    <a:pt x="2227935" y="36701"/>
                  </a:lnTo>
                  <a:lnTo>
                    <a:pt x="2232659" y="60070"/>
                  </a:lnTo>
                  <a:lnTo>
                    <a:pt x="2232659" y="300609"/>
                  </a:lnTo>
                  <a:lnTo>
                    <a:pt x="2227935" y="323978"/>
                  </a:lnTo>
                  <a:lnTo>
                    <a:pt x="2215054" y="343074"/>
                  </a:lnTo>
                  <a:lnTo>
                    <a:pt x="2195958" y="355955"/>
                  </a:lnTo>
                  <a:lnTo>
                    <a:pt x="2172588" y="360679"/>
                  </a:lnTo>
                  <a:lnTo>
                    <a:pt x="60070" y="360679"/>
                  </a:lnTo>
                  <a:lnTo>
                    <a:pt x="36701" y="355955"/>
                  </a:lnTo>
                  <a:lnTo>
                    <a:pt x="17605" y="343074"/>
                  </a:lnTo>
                  <a:lnTo>
                    <a:pt x="4724" y="323978"/>
                  </a:lnTo>
                  <a:lnTo>
                    <a:pt x="0" y="300609"/>
                  </a:lnTo>
                  <a:lnTo>
                    <a:pt x="0" y="6007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524625" y="588645"/>
            <a:ext cx="1556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0" dirty="0">
                <a:latin typeface="Calibri"/>
                <a:cs typeface="Calibri"/>
              </a:rPr>
              <a:t>ARBOVIROSES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98594" y="4136680"/>
            <a:ext cx="185102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spc="-10" dirty="0">
                <a:latin typeface="Arial"/>
                <a:cs typeface="Arial"/>
              </a:rPr>
              <a:t>Fonte:</a:t>
            </a:r>
            <a:r>
              <a:rPr sz="800" spc="6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DPSV/CCZ</a:t>
            </a:r>
            <a:r>
              <a:rPr sz="800" spc="409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*Dados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preliminares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47793" y="4337176"/>
            <a:ext cx="2880360" cy="2379980"/>
          </a:xfrm>
          <a:custGeom>
            <a:avLst/>
            <a:gdLst/>
            <a:ahLst/>
            <a:cxnLst/>
            <a:rect l="l" t="t" r="r" b="b"/>
            <a:pathLst>
              <a:path w="2880359" h="2379979">
                <a:moveTo>
                  <a:pt x="0" y="396621"/>
                </a:moveTo>
                <a:lnTo>
                  <a:pt x="2667" y="350361"/>
                </a:lnTo>
                <a:lnTo>
                  <a:pt x="10473" y="305670"/>
                </a:lnTo>
                <a:lnTo>
                  <a:pt x="23119" y="262846"/>
                </a:lnTo>
                <a:lnTo>
                  <a:pt x="40308" y="222185"/>
                </a:lnTo>
                <a:lnTo>
                  <a:pt x="61742" y="183985"/>
                </a:lnTo>
                <a:lnTo>
                  <a:pt x="87124" y="148543"/>
                </a:lnTo>
                <a:lnTo>
                  <a:pt x="116157" y="116157"/>
                </a:lnTo>
                <a:lnTo>
                  <a:pt x="148543" y="87124"/>
                </a:lnTo>
                <a:lnTo>
                  <a:pt x="183985" y="61742"/>
                </a:lnTo>
                <a:lnTo>
                  <a:pt x="222185" y="40308"/>
                </a:lnTo>
                <a:lnTo>
                  <a:pt x="262846" y="23119"/>
                </a:lnTo>
                <a:lnTo>
                  <a:pt x="305670" y="10473"/>
                </a:lnTo>
                <a:lnTo>
                  <a:pt x="350361" y="2667"/>
                </a:lnTo>
                <a:lnTo>
                  <a:pt x="396620" y="0"/>
                </a:lnTo>
                <a:lnTo>
                  <a:pt x="2483739" y="0"/>
                </a:lnTo>
                <a:lnTo>
                  <a:pt x="2529998" y="2667"/>
                </a:lnTo>
                <a:lnTo>
                  <a:pt x="2574689" y="10473"/>
                </a:lnTo>
                <a:lnTo>
                  <a:pt x="2617513" y="23119"/>
                </a:lnTo>
                <a:lnTo>
                  <a:pt x="2658174" y="40308"/>
                </a:lnTo>
                <a:lnTo>
                  <a:pt x="2696374" y="61742"/>
                </a:lnTo>
                <a:lnTo>
                  <a:pt x="2731816" y="87124"/>
                </a:lnTo>
                <a:lnTo>
                  <a:pt x="2764202" y="116157"/>
                </a:lnTo>
                <a:lnTo>
                  <a:pt x="2793235" y="148543"/>
                </a:lnTo>
                <a:lnTo>
                  <a:pt x="2818617" y="183985"/>
                </a:lnTo>
                <a:lnTo>
                  <a:pt x="2840051" y="222185"/>
                </a:lnTo>
                <a:lnTo>
                  <a:pt x="2857240" y="262846"/>
                </a:lnTo>
                <a:lnTo>
                  <a:pt x="2869886" y="305670"/>
                </a:lnTo>
                <a:lnTo>
                  <a:pt x="2877692" y="350361"/>
                </a:lnTo>
                <a:lnTo>
                  <a:pt x="2880360" y="396621"/>
                </a:lnTo>
                <a:lnTo>
                  <a:pt x="2880360" y="1983308"/>
                </a:lnTo>
                <a:lnTo>
                  <a:pt x="2877692" y="2029568"/>
                </a:lnTo>
                <a:lnTo>
                  <a:pt x="2869886" y="2074261"/>
                </a:lnTo>
                <a:lnTo>
                  <a:pt x="2857240" y="2117088"/>
                </a:lnTo>
                <a:lnTo>
                  <a:pt x="2840051" y="2157754"/>
                </a:lnTo>
                <a:lnTo>
                  <a:pt x="2818617" y="2195958"/>
                </a:lnTo>
                <a:lnTo>
                  <a:pt x="2793235" y="2231405"/>
                </a:lnTo>
                <a:lnTo>
                  <a:pt x="2764202" y="2263797"/>
                </a:lnTo>
                <a:lnTo>
                  <a:pt x="2731816" y="2292835"/>
                </a:lnTo>
                <a:lnTo>
                  <a:pt x="2696374" y="2318222"/>
                </a:lnTo>
                <a:lnTo>
                  <a:pt x="2658174" y="2339661"/>
                </a:lnTo>
                <a:lnTo>
                  <a:pt x="2617513" y="2356854"/>
                </a:lnTo>
                <a:lnTo>
                  <a:pt x="2574689" y="2369503"/>
                </a:lnTo>
                <a:lnTo>
                  <a:pt x="2529998" y="2377311"/>
                </a:lnTo>
                <a:lnTo>
                  <a:pt x="2483739" y="2379980"/>
                </a:lnTo>
                <a:lnTo>
                  <a:pt x="396620" y="2379980"/>
                </a:lnTo>
                <a:lnTo>
                  <a:pt x="350361" y="2377311"/>
                </a:lnTo>
                <a:lnTo>
                  <a:pt x="305670" y="2369503"/>
                </a:lnTo>
                <a:lnTo>
                  <a:pt x="262846" y="2356854"/>
                </a:lnTo>
                <a:lnTo>
                  <a:pt x="222185" y="2339661"/>
                </a:lnTo>
                <a:lnTo>
                  <a:pt x="183985" y="2318222"/>
                </a:lnTo>
                <a:lnTo>
                  <a:pt x="148543" y="2292835"/>
                </a:lnTo>
                <a:lnTo>
                  <a:pt x="116157" y="2263797"/>
                </a:lnTo>
                <a:lnTo>
                  <a:pt x="87124" y="2231405"/>
                </a:lnTo>
                <a:lnTo>
                  <a:pt x="61742" y="2195958"/>
                </a:lnTo>
                <a:lnTo>
                  <a:pt x="40308" y="2157754"/>
                </a:lnTo>
                <a:lnTo>
                  <a:pt x="23119" y="2117088"/>
                </a:lnTo>
                <a:lnTo>
                  <a:pt x="10473" y="2074261"/>
                </a:lnTo>
                <a:lnTo>
                  <a:pt x="2667" y="2029568"/>
                </a:lnTo>
                <a:lnTo>
                  <a:pt x="0" y="1983308"/>
                </a:lnTo>
                <a:lnTo>
                  <a:pt x="0" y="396621"/>
                </a:lnTo>
                <a:close/>
              </a:path>
            </a:pathLst>
          </a:custGeom>
          <a:ln w="1905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841468" y="4511635"/>
            <a:ext cx="249301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1400" b="1" spc="-20" dirty="0">
                <a:solidFill>
                  <a:srgbClr val="006FC0"/>
                </a:solidFill>
                <a:latin typeface="Calibri"/>
                <a:cs typeface="Calibri"/>
              </a:rPr>
              <a:t>AÇÕES</a:t>
            </a:r>
            <a:endParaRPr sz="1400" dirty="0"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endParaRPr sz="1350" dirty="0">
              <a:latin typeface="Calibri"/>
              <a:cs typeface="Calibri"/>
            </a:endParaRPr>
          </a:p>
          <a:p>
            <a:pPr marL="185420" marR="6350" indent="-172720" algn="just">
              <a:buFont typeface="Wingdings"/>
              <a:buChar char=""/>
              <a:tabLst>
                <a:tab pos="185420" algn="l"/>
              </a:tabLst>
            </a:pPr>
            <a:r>
              <a:rPr sz="1400" b="1" spc="-10" dirty="0">
                <a:latin typeface="Calibri"/>
                <a:cs typeface="Calibri"/>
              </a:rPr>
              <a:t>Atualização do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Plano 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Ação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Municipal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Controle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da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Dengue;</a:t>
            </a:r>
            <a:endParaRPr sz="1400" dirty="0">
              <a:latin typeface="Calibri"/>
              <a:cs typeface="Calibri"/>
            </a:endParaRPr>
          </a:p>
          <a:p>
            <a:pPr>
              <a:spcBef>
                <a:spcPts val="35"/>
              </a:spcBef>
              <a:buFont typeface="Wingdings"/>
              <a:buChar char=""/>
            </a:pPr>
            <a:endParaRPr sz="1350" dirty="0">
              <a:latin typeface="Calibri"/>
              <a:cs typeface="Calibri"/>
            </a:endParaRPr>
          </a:p>
          <a:p>
            <a:pPr marL="185420" marR="5080" indent="-172720" algn="just">
              <a:buFont typeface="Wingdings"/>
              <a:buChar char=""/>
              <a:tabLst>
                <a:tab pos="185420" algn="l"/>
              </a:tabLst>
            </a:pPr>
            <a:r>
              <a:rPr sz="1400" b="1" spc="-5" dirty="0">
                <a:latin typeface="Calibri"/>
                <a:cs typeface="Calibri"/>
              </a:rPr>
              <a:t>Criação</a:t>
            </a:r>
            <a:r>
              <a:rPr sz="1400" b="1" dirty="0">
                <a:latin typeface="Calibri"/>
                <a:cs typeface="Calibri"/>
              </a:rPr>
              <a:t> de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Plano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Ação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Municipal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de</a:t>
            </a:r>
            <a:r>
              <a:rPr sz="1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Manejo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 e </a:t>
            </a:r>
            <a:r>
              <a:rPr sz="1400" b="1" spc="-3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Controle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Escorpião.</a:t>
            </a:r>
            <a:endParaRPr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8058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492</Words>
  <Application>Microsoft Office PowerPoint</Application>
  <PresentationFormat>Widescreen</PresentationFormat>
  <Paragraphs>153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Trebuchet MS</vt:lpstr>
      <vt:lpstr>Wingdings</vt:lpstr>
      <vt:lpstr>Tema do Office</vt:lpstr>
      <vt:lpstr>Relatório Detalhado - 3º Quadrimestre 2021</vt:lpstr>
      <vt:lpstr>Relatório Detalhado - 3º Quadrimestre 2021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Ronaldo Novaes de Sousa</dc:creator>
  <cp:lastModifiedBy>Cristiane Marcusso</cp:lastModifiedBy>
  <cp:revision>2</cp:revision>
  <dcterms:created xsi:type="dcterms:W3CDTF">2021-12-26T20:40:33Z</dcterms:created>
  <dcterms:modified xsi:type="dcterms:W3CDTF">2022-02-11T15:36:03Z</dcterms:modified>
</cp:coreProperties>
</file>